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34" r:id="rId3"/>
    <p:sldId id="345" r:id="rId4"/>
    <p:sldId id="341" r:id="rId5"/>
    <p:sldId id="349" r:id="rId6"/>
    <p:sldId id="288" r:id="rId7"/>
    <p:sldId id="335" r:id="rId8"/>
    <p:sldId id="281" r:id="rId9"/>
    <p:sldId id="337" r:id="rId10"/>
    <p:sldId id="346" r:id="rId11"/>
    <p:sldId id="348" r:id="rId12"/>
    <p:sldId id="315" r:id="rId13"/>
    <p:sldId id="347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83" autoAdjust="0"/>
  </p:normalViewPr>
  <p:slideViewPr>
    <p:cSldViewPr showGuides="1"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8B040-4635-451C-99A0-E343C08D32EA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2C5BD-1B9F-4B74-AC54-1C5FBD8837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2C5BD-1B9F-4B74-AC54-1C5FBD8837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2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30175"/>
            <a:ext cx="8305800" cy="708025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effectLst>
                  <a:reflection blurRad="76200" stA="20000" endPos="40000" dist="12700" dir="5400000" sy="-100000" algn="bl" rotWithShape="0"/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6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5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30175"/>
            <a:ext cx="8305800" cy="708025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effectLst>
                  <a:reflection blurRad="76200" stA="20000" endPos="40000" dist="12700" dir="5400000" sy="-100000" algn="bl" rotWithShape="0"/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0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4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2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6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7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C4288-3E00-4E94-95D6-973B6B8F713D}" type="datetimeFigureOut">
              <a:rPr lang="en-US" smtClean="0"/>
              <a:t>7/7/2015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6537-4BFE-410D-B0B9-5683F92CD0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7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2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5494015"/>
            <a:ext cx="704850" cy="1046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066800"/>
            <a:ext cx="716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Downtown Ridgefield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Planning &amp; Development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Open House Presentation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June 18, 2015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76400" y="1524000"/>
            <a:ext cx="0" cy="838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7777"/>
          <a:stretch/>
        </p:blipFill>
        <p:spPr>
          <a:xfrm>
            <a:off x="7696200" y="5790852"/>
            <a:ext cx="1143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62000" y="130175"/>
            <a:ext cx="8305800" cy="708025"/>
          </a:xfrm>
        </p:spPr>
        <p:txBody>
          <a:bodyPr/>
          <a:lstStyle/>
          <a:p>
            <a:r>
              <a:rPr lang="en-US" dirty="0" smtClean="0"/>
              <a:t>Focus Properties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5455" r="12791" b="7800"/>
          <a:stretch/>
        </p:blipFill>
        <p:spPr>
          <a:xfrm>
            <a:off x="4343400" y="1371600"/>
            <a:ext cx="4191000" cy="4191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2173508"/>
            <a:ext cx="8153400" cy="2587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hangingPunct="0">
              <a:lnSpc>
                <a:spcPct val="200000"/>
              </a:lnSpc>
              <a:spcAft>
                <a:spcPts val="1200"/>
              </a:spcAft>
            </a:pPr>
            <a:r>
              <a:rPr lang="en-U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Park Laundry</a:t>
            </a:r>
          </a:p>
          <a:p>
            <a:pPr marR="0" lvl="0" hangingPunct="0">
              <a:lnSpc>
                <a:spcPct val="200000"/>
              </a:lnSpc>
              <a:spcAft>
                <a:spcPts val="1200"/>
              </a:spcAft>
            </a:pPr>
            <a:r>
              <a:rPr lang="en-U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Bus Barn</a:t>
            </a:r>
            <a:endParaRPr lang="en-U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hangingPunct="0">
              <a:lnSpc>
                <a:spcPct val="200000"/>
              </a:lnSpc>
              <a:spcAft>
                <a:spcPts val="1200"/>
              </a:spcAft>
            </a:pPr>
            <a:r>
              <a:rPr lang="en-U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Weeks Property</a:t>
            </a:r>
            <a:endParaRPr lang="en-U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581400" y="2743200"/>
            <a:ext cx="1866900" cy="228600"/>
          </a:xfrm>
          <a:prstGeom prst="line">
            <a:avLst/>
          </a:prstGeom>
          <a:ln w="28575" cap="flat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3637645"/>
            <a:ext cx="4267200" cy="248555"/>
          </a:xfrm>
          <a:prstGeom prst="line">
            <a:avLst/>
          </a:prstGeom>
          <a:ln w="28575" cap="flat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81450" y="4552045"/>
            <a:ext cx="1962150" cy="96155"/>
          </a:xfrm>
          <a:prstGeom prst="line">
            <a:avLst/>
          </a:prstGeom>
          <a:ln w="28575" cap="flat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05400" y="2819400"/>
            <a:ext cx="342900" cy="112491"/>
          </a:xfrm>
          <a:prstGeom prst="line">
            <a:avLst/>
          </a:prstGeom>
          <a:ln w="28575" cap="flat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05400" y="2605638"/>
            <a:ext cx="342900" cy="326253"/>
          </a:xfrm>
          <a:prstGeom prst="line">
            <a:avLst/>
          </a:prstGeom>
          <a:ln w="28575" cap="flat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7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Redevelopment Scenarios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838200"/>
            <a:ext cx="48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 four story development with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ground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level retail and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apartments above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Four live/work townhomes with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shop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space on the ground floor and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living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space on two floors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above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1, 2 and 3-story structures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– with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office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floors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ground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level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 multi-tenant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ag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-production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facility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with an event/public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419600"/>
            <a:ext cx="9048750" cy="2257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/>
        </p:blipFill>
        <p:spPr>
          <a:xfrm>
            <a:off x="5562600" y="1277261"/>
            <a:ext cx="3352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Feasibility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2057400"/>
            <a:ext cx="7924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indent="-342900">
              <a:buFont typeface="Arial" panose="020B0604020202020204" pitchFamily="34" charset="0"/>
              <a:buChar char="•"/>
            </a:pPr>
            <a:r>
              <a:rPr lang="en-US" sz="2500" kern="8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 of remediation exceeds value of development</a:t>
            </a:r>
          </a:p>
          <a:p>
            <a:pPr marL="460375" indent="-342900">
              <a:buFont typeface="Arial" panose="020B0604020202020204" pitchFamily="34" charset="0"/>
              <a:buChar char="•"/>
            </a:pPr>
            <a:endParaRPr lang="en-US" sz="2500" kern="8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indent="-342900">
              <a:buFont typeface="Arial" panose="020B0604020202020204" pitchFamily="34" charset="0"/>
              <a:buChar char="•"/>
            </a:pPr>
            <a:r>
              <a:rPr lang="en-US" sz="2500" kern="8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Downtown rental rates do not support redevelopment</a:t>
            </a:r>
          </a:p>
          <a:p>
            <a:pPr marL="460375" indent="-342900">
              <a:buFont typeface="Arial" panose="020B0604020202020204" pitchFamily="34" charset="0"/>
              <a:buChar char="•"/>
            </a:pPr>
            <a:endParaRPr lang="en-US" sz="2500" kern="800" dirty="0" smtClean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indent="-342900">
              <a:buFont typeface="Arial" panose="020B0604020202020204" pitchFamily="34" charset="0"/>
              <a:buChar char="•"/>
            </a:pPr>
            <a:r>
              <a:rPr lang="en-US" sz="2500" kern="8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Feasibility limited by zoning restrictions on density in Downtown</a:t>
            </a:r>
            <a:endParaRPr lang="en-US" sz="2500" kern="8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44962"/>
              </p:ext>
            </p:extLst>
          </p:nvPr>
        </p:nvGraphicFramePr>
        <p:xfrm>
          <a:off x="-28575" y="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04775"/>
                <a:gridCol w="1419225"/>
                <a:gridCol w="1524000"/>
                <a:gridCol w="1524000"/>
                <a:gridCol w="1524000"/>
              </a:tblGrid>
              <a:tr h="716833">
                <a:tc gridSpan="7"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943100" algn="l"/>
                        </a:tabLst>
                        <a:defRPr/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Objective</a:t>
                      </a:r>
                      <a:endParaRPr lang="en-US" sz="250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5981">
                <a:tc gridSpan="7"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943100" algn="l"/>
                        </a:tabLst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Create the climate for Downtown</a:t>
                      </a:r>
                      <a:r>
                        <a:rPr lang="en-US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revitalization</a:t>
                      </a:r>
                      <a:endParaRPr lang="en-US" sz="16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4043">
                <a:tc gridSpan="7"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Revitalization</a:t>
                      </a:r>
                      <a:r>
                        <a:rPr lang="en-US" sz="25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Strategies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740418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Infrastructure and regulatory platform to accommodate development</a:t>
                      </a: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indent="0" algn="l">
                        <a:spcAft>
                          <a:spcPts val="180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Link development of waterfront with downtown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Initiate waterfront development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Capitalize on the Refuge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Support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development of Downtown properties</a:t>
                      </a: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Generate adequate resources to sustain economic growth</a:t>
                      </a: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5922">
                <a:tc gridSpan="7"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Mechanisms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464803">
                <a:tc>
                  <a:txBody>
                    <a:bodyPr/>
                    <a:lstStyle/>
                    <a:p>
                      <a:pPr marL="1143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Subarea plan</a:t>
                      </a: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Pioneer St. corridor study</a:t>
                      </a:r>
                    </a:p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Revise downtown zoning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Attract an anchor</a:t>
                      </a:r>
                    </a:p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Identify mutual targets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Park along the waterfront</a:t>
                      </a:r>
                    </a:p>
                    <a:p>
                      <a:pPr marL="11430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Refuge trail</a:t>
                      </a:r>
                      <a:r>
                        <a:rPr lang="en-US" sz="1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</a:t>
                      </a: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connection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Branding exercise</a:t>
                      </a:r>
                    </a:p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Programming (i.e. events)</a:t>
                      </a:r>
                    </a:p>
                    <a:p>
                      <a:pPr marL="11430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Portal community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Brownfield</a:t>
                      </a:r>
                      <a:r>
                        <a:rPr lang="en-US" sz="1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properties</a:t>
                      </a:r>
                      <a:endParaRPr lang="en-US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Assist RSD in developing Bus Barn</a:t>
                      </a:r>
                    </a:p>
                    <a:p>
                      <a:pPr marL="11430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Identify opportunities for property consolidation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lvl="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alance development among satellite areas</a:t>
                      </a:r>
                    </a:p>
                    <a:p>
                      <a:pPr marL="114300" indent="-1143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Urban Refuge Program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641" marR="72641" marT="36321" marB="363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1909">
            <a:off x="3039062" y="209419"/>
            <a:ext cx="567308" cy="420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051">
            <a:off x="2065770" y="1379441"/>
            <a:ext cx="406994" cy="408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2693">
            <a:off x="2754571" y="3920698"/>
            <a:ext cx="569510" cy="5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05000"/>
            <a:ext cx="769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Background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Project Purpose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Environmental and Market Assessment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2452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30602"/>
            <a:ext cx="3429000" cy="4512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447800"/>
            <a:ext cx="46291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Strategic Core Values</a:t>
            </a:r>
          </a:p>
          <a:p>
            <a:endParaRPr lang="en-US" sz="21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Capitalize on Natural Environmental Assets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Create A Complete Community: Live, Work, Play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Capitalize on Regional Innovation Economy</a:t>
            </a:r>
          </a:p>
        </p:txBody>
      </p:sp>
    </p:spTree>
    <p:extLst>
      <p:ext uri="{BB962C8B-B14F-4D97-AF65-F5344CB8AC3E}">
        <p14:creationId xmlns:p14="http://schemas.microsoft.com/office/powerpoint/2010/main" val="48781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stromme\Desktop\Ridgefie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4724400" cy="31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130175"/>
            <a:ext cx="8305800" cy="708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reflection blurRad="76200" stA="20000" endPos="40000" dist="12700" dir="5400000" sy="-100000" algn="bl" rotWithShape="0"/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Report 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057400"/>
            <a:ext cx="8134350" cy="2519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General Policy Recommendation</a:t>
            </a:r>
          </a:p>
          <a:p>
            <a:endParaRPr lang="en-U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en-U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“Cleanup and redevelopment of downtown brownfield properties in core downtown area to create economic critical mass”</a:t>
            </a:r>
          </a:p>
        </p:txBody>
      </p:sp>
    </p:spTree>
    <p:extLst>
      <p:ext uri="{BB962C8B-B14F-4D97-AF65-F5344CB8AC3E}">
        <p14:creationId xmlns:p14="http://schemas.microsoft.com/office/powerpoint/2010/main" val="29119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905000"/>
            <a:ext cx="8153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Implement </a:t>
            </a:r>
            <a:r>
              <a:rPr lang="en-U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US" sz="25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Ridgefield </a:t>
            </a:r>
            <a:r>
              <a:rPr lang="en-US" sz="2500" i="1" dirty="0">
                <a:solidFill>
                  <a:schemeClr val="bg1"/>
                </a:solidFill>
                <a:latin typeface="Century Gothic" panose="020B0502020202020204" pitchFamily="34" charset="0"/>
              </a:rPr>
              <a:t>Downtown/Waterfront Integration Project Action </a:t>
            </a:r>
            <a:r>
              <a:rPr lang="en-US" sz="25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Plan”</a:t>
            </a:r>
          </a:p>
          <a:p>
            <a:pPr marL="457200" marR="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marR="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Evaluate potential catalytic value of identified brownfield properties</a:t>
            </a:r>
          </a:p>
          <a:p>
            <a:pPr lvl="1" hangingPunct="0"/>
            <a:endParaRPr lang="en-U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 hangingPunct="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Provide a baseline for the adoption of a Downtown Subarea Plan</a:t>
            </a:r>
          </a:p>
        </p:txBody>
      </p:sp>
    </p:spTree>
    <p:extLst>
      <p:ext uri="{BB962C8B-B14F-4D97-AF65-F5344CB8AC3E}">
        <p14:creationId xmlns:p14="http://schemas.microsoft.com/office/powerpoint/2010/main" val="36320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 Area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924059"/>
              </p:ext>
            </p:extLst>
          </p:nvPr>
        </p:nvGraphicFramePr>
        <p:xfrm>
          <a:off x="304800" y="1066800"/>
          <a:ext cx="8458200" cy="547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3" imgW="31065120" imgH="20148480" progId="AcroExch.Document.7">
                  <p:embed/>
                </p:oleObj>
              </mc:Choice>
              <mc:Fallback>
                <p:oleObj name="Acrobat Document" r:id="rId3" imgW="31065120" imgH="2014848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8458200" cy="547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08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130175"/>
            <a:ext cx="8305800" cy="708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reflection blurRad="76200" stA="20000" endPos="40000" dist="12700" dir="5400000" sy="-100000" algn="bl" rotWithShape="0"/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Market Analysis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143000"/>
            <a:ext cx="8153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Ridgefield is the fastest growing town in Washington State</a:t>
            </a:r>
            <a:endParaRPr lang="en-US" sz="2200" i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28600" marR="0" lvl="0" indent="-22860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28600" marR="0" lvl="0" indent="-22860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Vacant, prime real estate:</a:t>
            </a:r>
          </a:p>
          <a:p>
            <a:pPr marL="742950" lvl="1" indent="-342900" hangingPunct="0"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Downtown: </a:t>
            </a:r>
            <a:r>
              <a:rPr lang="en-US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6 acres </a:t>
            </a:r>
            <a:endParaRPr lang="en-US" sz="19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342900" hangingPunct="0"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Waterfront: 40+ acres</a:t>
            </a:r>
          </a:p>
          <a:p>
            <a:pPr lvl="1" hangingPunct="0"/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28600" indent="-228600" hangingPunct="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Industry Growth Areas</a:t>
            </a:r>
          </a:p>
          <a:p>
            <a:pPr marL="800100" lvl="1" indent="-342900" hangingPunct="0">
              <a:spcAft>
                <a:spcPts val="300"/>
              </a:spcAft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Residential: </a:t>
            </a:r>
            <a:r>
              <a:rPr lang="en-US" sz="19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serving empty nesters, seniors, young creatives</a:t>
            </a:r>
            <a:endParaRPr lang="en-US" sz="19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 hangingPunct="0">
              <a:spcAft>
                <a:spcPts val="300"/>
              </a:spcAft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Recreation &amp; Hospitality: </a:t>
            </a:r>
            <a:r>
              <a:rPr lang="en-US" sz="19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conjunction with the Refuge</a:t>
            </a:r>
            <a:endParaRPr lang="en-US" sz="19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 hangingPunct="0">
              <a:spcAft>
                <a:spcPts val="300"/>
              </a:spcAft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Office Space: </a:t>
            </a:r>
            <a:r>
              <a:rPr lang="en-US" sz="19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serve local professionals and creative firms</a:t>
            </a:r>
            <a:endParaRPr lang="en-US" sz="19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 hangingPunct="0">
              <a:spcAft>
                <a:spcPts val="300"/>
              </a:spcAft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Flex &amp; Industrial Space: </a:t>
            </a:r>
            <a:r>
              <a:rPr lang="en-US" sz="19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fit well with waterfront</a:t>
            </a:r>
            <a:endParaRPr lang="en-US" sz="19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 hangingPunct="0">
              <a:spcAft>
                <a:spcPts val="300"/>
              </a:spcAft>
              <a:buFont typeface="Symbol" panose="05050102010706020507" pitchFamily="18" charset="2"/>
              <a:buChar char=""/>
            </a:pPr>
            <a:r>
              <a:rPr lang="en-US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Market Hybrids: </a:t>
            </a:r>
            <a:r>
              <a:rPr lang="en-US" sz="19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realistic market opportunities (e.g. mixed use)</a:t>
            </a:r>
            <a:endParaRPr lang="en-US" sz="1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Market Analysis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447800"/>
            <a:ext cx="8229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Key </a:t>
            </a:r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concepts</a:t>
            </a:r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 suggested by this market analysis </a:t>
            </a:r>
          </a:p>
          <a:p>
            <a:pPr marL="460375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Village residential</a:t>
            </a:r>
          </a:p>
          <a:p>
            <a:pPr marL="460375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Independent boutique retail</a:t>
            </a:r>
          </a:p>
          <a:p>
            <a:pPr marL="460375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Destination wildlife reserve attractors </a:t>
            </a:r>
          </a:p>
          <a:p>
            <a:pPr marL="460375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Professional and creative services </a:t>
            </a:r>
          </a:p>
          <a:p>
            <a:pPr marL="460375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Corporate campus </a:t>
            </a:r>
          </a:p>
          <a:p>
            <a:pPr marL="460375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Live-work mixed use</a:t>
            </a:r>
          </a:p>
        </p:txBody>
      </p:sp>
    </p:spTree>
    <p:extLst>
      <p:ext uri="{BB962C8B-B14F-4D97-AF65-F5344CB8AC3E}">
        <p14:creationId xmlns:p14="http://schemas.microsoft.com/office/powerpoint/2010/main" val="12841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6513</TotalTime>
  <Words>390</Words>
  <Application>Microsoft Office PowerPoint</Application>
  <PresentationFormat>On-screen Show (4:3)</PresentationFormat>
  <Paragraphs>98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Symbol</vt:lpstr>
      <vt:lpstr>Times New Roman</vt:lpstr>
      <vt:lpstr>Office Theme</vt:lpstr>
      <vt:lpstr>Acrobat Document</vt:lpstr>
      <vt:lpstr>PowerPoint Presentation</vt:lpstr>
      <vt:lpstr>Agenda</vt:lpstr>
      <vt:lpstr>Background</vt:lpstr>
      <vt:lpstr>PowerPoint Presentation</vt:lpstr>
      <vt:lpstr>Background</vt:lpstr>
      <vt:lpstr>Project Objectives</vt:lpstr>
      <vt:lpstr>Planning Area</vt:lpstr>
      <vt:lpstr>PowerPoint Presentation</vt:lpstr>
      <vt:lpstr>Market Analysis</vt:lpstr>
      <vt:lpstr>Focus Properties</vt:lpstr>
      <vt:lpstr>Redevelopment Scenarios</vt:lpstr>
      <vt:lpstr>Feasibility</vt:lpstr>
      <vt:lpstr>Conclusion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Riley</dc:creator>
  <cp:lastModifiedBy>Natalie Knottnerus</cp:lastModifiedBy>
  <cp:revision>177</cp:revision>
  <cp:lastPrinted>2015-06-01T20:52:31Z</cp:lastPrinted>
  <dcterms:created xsi:type="dcterms:W3CDTF">2013-05-10T18:59:19Z</dcterms:created>
  <dcterms:modified xsi:type="dcterms:W3CDTF">2015-07-07T18:06:31Z</dcterms:modified>
</cp:coreProperties>
</file>